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Light" charset="1" panose="020B0306030504020204"/>
      <p:regular r:id="rId10"/>
    </p:embeddedFont>
    <p:embeddedFont>
      <p:font typeface="Open Sans Light Bold" charset="1" panose="020B0806030504020204"/>
      <p:regular r:id="rId11"/>
    </p:embeddedFont>
    <p:embeddedFont>
      <p:font typeface="Open Sans Light Italics" charset="1" panose="020B0306030504020204"/>
      <p:regular r:id="rId12"/>
    </p:embeddedFont>
    <p:embeddedFont>
      <p:font typeface="Open Sans Light Bold Italics" charset="1" panose="020B0806030504020204"/>
      <p:regular r:id="rId13"/>
    </p:embeddedFont>
    <p:embeddedFont>
      <p:font typeface="Open Sans" charset="1" panose="020B0606030504020204"/>
      <p:regular r:id="rId14"/>
    </p:embeddedFont>
    <p:embeddedFont>
      <p:font typeface="Open Sans Bold" charset="1" panose="020B0806030504020204"/>
      <p:regular r:id="rId15"/>
    </p:embeddedFont>
    <p:embeddedFont>
      <p:font typeface="Open Sans Italics" charset="1" panose="020B0606030504020204"/>
      <p:regular r:id="rId16"/>
    </p:embeddedFont>
    <p:embeddedFont>
      <p:font typeface="Open Sans Bold Italics" charset="1" panose="020B0806030504020204"/>
      <p:regular r:id="rId17"/>
    </p:embeddedFont>
    <p:embeddedFont>
      <p:font typeface="Open Sans Extra Bold" charset="1" panose="020B0906030804020204"/>
      <p:regular r:id="rId18"/>
    </p:embeddedFont>
    <p:embeddedFont>
      <p:font typeface="Open Sans Extra Bold Italics" charset="1" panose="020B0906030804020204"/>
      <p:regular r:id="rId19"/>
    </p:embeddedFont>
    <p:embeddedFont>
      <p:font typeface="Poppins" charset="1" panose="00000500000000000000"/>
      <p:regular r:id="rId20"/>
    </p:embeddedFont>
    <p:embeddedFont>
      <p:font typeface="Poppins Bold" charset="1" panose="00000800000000000000"/>
      <p:regular r:id="rId21"/>
    </p:embeddedFont>
    <p:embeddedFont>
      <p:font typeface="Poppins Italics" charset="1" panose="00000500000000000000"/>
      <p:regular r:id="rId22"/>
    </p:embeddedFont>
    <p:embeddedFont>
      <p:font typeface="Poppins Bold Italics" charset="1" panose="000008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33" Target="slides/slide10.xml" Type="http://schemas.openxmlformats.org/officeDocument/2006/relationships/slide"/><Relationship Id="rId34" Target="slides/slide11.xml" Type="http://schemas.openxmlformats.org/officeDocument/2006/relationships/slide"/><Relationship Id="rId35" Target="slides/slide12.xml" Type="http://schemas.openxmlformats.org/officeDocument/2006/relationships/slide"/><Relationship Id="rId36" Target="slides/slide13.xml" Type="http://schemas.openxmlformats.org/officeDocument/2006/relationships/slide"/><Relationship Id="rId37" Target="slides/slide14.xml" Type="http://schemas.openxmlformats.org/officeDocument/2006/relationships/slide"/><Relationship Id="rId38" Target="slides/slide15.xml" Type="http://schemas.openxmlformats.org/officeDocument/2006/relationships/slide"/><Relationship Id="rId39" Target="slides/slide16.xml" Type="http://schemas.openxmlformats.org/officeDocument/2006/relationships/slide"/><Relationship Id="rId4" Target="theme/theme1.xml" Type="http://schemas.openxmlformats.org/officeDocument/2006/relationships/theme"/><Relationship Id="rId40" Target="slides/slide1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svg" Type="http://schemas.openxmlformats.org/officeDocument/2006/relationships/image"/><Relationship Id="rId4" Target="../media/image52.jpeg" Type="http://schemas.openxmlformats.org/officeDocument/2006/relationships/image"/><Relationship Id="rId5" Target="../media/image53.gif" Type="http://schemas.openxmlformats.org/officeDocument/2006/relationships/image"/><Relationship Id="rId6" Target="../media/image54.png" Type="http://schemas.openxmlformats.org/officeDocument/2006/relationships/image"/><Relationship Id="rId7" Target="../media/image55.png" Type="http://schemas.openxmlformats.org/officeDocument/2006/relationships/image"/><Relationship Id="rId8" Target="../media/image56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svg" Type="http://schemas.openxmlformats.org/officeDocument/2006/relationships/image"/><Relationship Id="rId4" Target="../media/image59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6.svg" Type="http://schemas.openxmlformats.org/officeDocument/2006/relationships/image"/><Relationship Id="rId11" Target="../media/image67.jpeg" Type="http://schemas.openxmlformats.org/officeDocument/2006/relationships/image"/><Relationship Id="rId12" Target="../media/image68.jpeg" Type="http://schemas.openxmlformats.org/officeDocument/2006/relationships/image"/><Relationship Id="rId13" Target="../media/image9.pn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60.png" Type="http://schemas.openxmlformats.org/officeDocument/2006/relationships/image"/><Relationship Id="rId5" Target="../media/image61.svg" Type="http://schemas.openxmlformats.org/officeDocument/2006/relationships/image"/><Relationship Id="rId6" Target="../media/image62.png" Type="http://schemas.openxmlformats.org/officeDocument/2006/relationships/image"/><Relationship Id="rId7" Target="../media/image63.svg" Type="http://schemas.openxmlformats.org/officeDocument/2006/relationships/image"/><Relationship Id="rId8" Target="../media/image64.jpeg" Type="http://schemas.openxmlformats.org/officeDocument/2006/relationships/image"/><Relationship Id="rId9" Target="../media/image6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69.gif" Type="http://schemas.openxmlformats.org/officeDocument/2006/relationships/image"/><Relationship Id="rId3" Target="../media/image70.png" Type="http://schemas.openxmlformats.org/officeDocument/2006/relationships/image"/><Relationship Id="rId4" Target="../media/image71.svg" Type="http://schemas.openxmlformats.org/officeDocument/2006/relationships/image"/><Relationship Id="rId5" Target="../media/image72.png" Type="http://schemas.openxmlformats.org/officeDocument/2006/relationships/image"/><Relationship Id="rId6" Target="../media/image73.svg" Type="http://schemas.openxmlformats.org/officeDocument/2006/relationships/image"/><Relationship Id="rId7" Target="../media/image74.png" Type="http://schemas.openxmlformats.org/officeDocument/2006/relationships/image"/><Relationship Id="rId8" Target="../media/image75.svg" Type="http://schemas.openxmlformats.org/officeDocument/2006/relationships/image"/><Relationship Id="rId9" Target="../media/image76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7.png" Type="http://schemas.openxmlformats.org/officeDocument/2006/relationships/image"/><Relationship Id="rId3" Target="../media/image78.svg" Type="http://schemas.openxmlformats.org/officeDocument/2006/relationships/image"/><Relationship Id="rId4" Target="../media/image79.png" Type="http://schemas.openxmlformats.org/officeDocument/2006/relationships/image"/><Relationship Id="rId5" Target="../media/image80.svg" Type="http://schemas.openxmlformats.org/officeDocument/2006/relationships/image"/><Relationship Id="rId6" Target="../media/image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1.jpeg" Type="http://schemas.openxmlformats.org/officeDocument/2006/relationships/image"/><Relationship Id="rId3" Target="../media/image82.png" Type="http://schemas.openxmlformats.org/officeDocument/2006/relationships/image"/><Relationship Id="rId4" Target="../media/image83.svg" Type="http://schemas.openxmlformats.org/officeDocument/2006/relationships/image"/><Relationship Id="rId5" Target="../media/image84.png" Type="http://schemas.openxmlformats.org/officeDocument/2006/relationships/image"/><Relationship Id="rId6" Target="../media/image85.svg" Type="http://schemas.openxmlformats.org/officeDocument/2006/relationships/image"/><Relationship Id="rId7" Target="../media/image86.gif" Type="http://schemas.openxmlformats.org/officeDocument/2006/relationships/image"/><Relationship Id="rId8" Target="../media/image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87.png" Type="http://schemas.openxmlformats.org/officeDocument/2006/relationships/image"/><Relationship Id="rId3" Target="../media/image88.svg" Type="http://schemas.openxmlformats.org/officeDocument/2006/relationships/image"/><Relationship Id="rId4" Target="../media/image89.png" Type="http://schemas.openxmlformats.org/officeDocument/2006/relationships/image"/><Relationship Id="rId5" Target="../media/image90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91.png" Type="http://schemas.openxmlformats.org/officeDocument/2006/relationships/image"/><Relationship Id="rId9" Target="../media/image9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jpeg" Type="http://schemas.openxmlformats.org/officeDocument/2006/relationships/image"/><Relationship Id="rId4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jpe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svg" Type="http://schemas.openxmlformats.org/officeDocument/2006/relationships/image"/><Relationship Id="rId12" Target="../media/image32.png" Type="http://schemas.openxmlformats.org/officeDocument/2006/relationships/image"/><Relationship Id="rId13" Target="../media/image33.svg" Type="http://schemas.openxmlformats.org/officeDocument/2006/relationships/image"/><Relationship Id="rId14" Target="../media/image9.pn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svg" Type="http://schemas.openxmlformats.org/officeDocument/2006/relationships/image"/><Relationship Id="rId11" Target="../media/image47.png" Type="http://schemas.openxmlformats.org/officeDocument/2006/relationships/image"/><Relationship Id="rId12" Target="../media/image48.svg" Type="http://schemas.openxmlformats.org/officeDocument/2006/relationships/image"/><Relationship Id="rId13" Target="../media/image49.gif" Type="http://schemas.openxmlformats.org/officeDocument/2006/relationships/image"/><Relationship Id="rId14" Target="../media/image9.png" Type="http://schemas.openxmlformats.org/officeDocument/2006/relationships/image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40.jpe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Relationship Id="rId7" Target="../media/image43.png" Type="http://schemas.openxmlformats.org/officeDocument/2006/relationships/image"/><Relationship Id="rId8" Target="../media/image44.svg" Type="http://schemas.openxmlformats.org/officeDocument/2006/relationships/image"/><Relationship Id="rId9" Target="../media/image4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911057" cy="10287000"/>
            <a:chOff x="0" y="0"/>
            <a:chExt cx="10548076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4381" t="0" r="24381" b="0"/>
            <a:stretch>
              <a:fillRect/>
            </a:stretch>
          </p:blipFill>
          <p:spPr>
            <a:xfrm>
              <a:off x="0" y="0"/>
              <a:ext cx="10548076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771244" y="6747869"/>
            <a:ext cx="5505900" cy="322345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942439" y="2081656"/>
            <a:ext cx="7315200" cy="277063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4754666" y="6753666"/>
            <a:ext cx="3533334" cy="3533334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8579045" y="4802583"/>
            <a:ext cx="9348243" cy="1660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54"/>
              </a:lnSpc>
              <a:spcBef>
                <a:spcPct val="0"/>
              </a:spcBef>
            </a:pPr>
            <a:r>
              <a:rPr lang="en-US" sz="9253">
                <a:solidFill>
                  <a:srgbClr val="164990"/>
                </a:solidFill>
                <a:latin typeface="Poppins"/>
              </a:rPr>
              <a:t>PROGRAMMING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166043" y="527827"/>
            <a:ext cx="1291278" cy="198926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10136" t="0" r="2196" b="0"/>
          <a:stretch>
            <a:fillRect/>
          </a:stretch>
        </p:blipFill>
        <p:spPr>
          <a:xfrm flipH="false" flipV="false" rot="0">
            <a:off x="8243463" y="2789222"/>
            <a:ext cx="1445978" cy="110097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923322" y="2789222"/>
            <a:ext cx="2514845" cy="182326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1232524" y="4888709"/>
            <a:ext cx="1788840" cy="2442102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0" y="608912"/>
            <a:ext cx="11547269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164990"/>
                </a:solidFill>
                <a:latin typeface="Open Sans Extra Bold"/>
              </a:rPr>
              <a:t>Or Is it because of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4398" y="3273032"/>
            <a:ext cx="12596966" cy="245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164990"/>
                </a:solidFill>
                <a:latin typeface="Open Sans Light"/>
              </a:rPr>
              <a:t>Is it because of 27 years of legacy?</a:t>
            </a:r>
          </a:p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164990"/>
                </a:solidFill>
                <a:latin typeface="Open Sans Light"/>
              </a:rPr>
              <a:t>Is it because of the high pay in the market?</a:t>
            </a:r>
          </a:p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164990"/>
                </a:solidFill>
                <a:latin typeface="Open Sans Light"/>
              </a:rPr>
              <a:t>Is it because of the high popularity name &amp; fame?</a:t>
            </a:r>
          </a:p>
          <a:p>
            <a:pPr>
              <a:lnSpc>
                <a:spcPts val="4900"/>
              </a:lnSpc>
            </a:pP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460362" y="7810501"/>
            <a:ext cx="1291278" cy="1989267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211262" y="7810501"/>
            <a:ext cx="1291278" cy="1989267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144000" y="7810501"/>
            <a:ext cx="1291278" cy="1989267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rcRect l="16627" t="16513" r="17551" b="26789"/>
          <a:stretch>
            <a:fillRect/>
          </a:stretch>
        </p:blipFill>
        <p:spPr>
          <a:xfrm flipH="false" flipV="false" rot="0">
            <a:off x="484277" y="8945023"/>
            <a:ext cx="1088846" cy="93792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80975"/>
            <a:ext cx="15733559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164990"/>
                </a:solidFill>
                <a:latin typeface="Open Sans Extra Bold"/>
              </a:rPr>
              <a:t>Java is being developed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26702" y="3192135"/>
            <a:ext cx="12496590" cy="950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903"/>
              </a:lnSpc>
              <a:buFont typeface="Arial"/>
              <a:buChar char="•"/>
            </a:pPr>
            <a:r>
              <a:rPr lang="en-US" sz="5199">
                <a:solidFill>
                  <a:srgbClr val="164990"/>
                </a:solidFill>
                <a:latin typeface="Open Sans"/>
              </a:rPr>
              <a:t>Considering drawbacks of </a:t>
            </a:r>
            <a:r>
              <a:rPr lang="en-US" sz="5199">
                <a:solidFill>
                  <a:srgbClr val="164990"/>
                </a:solidFill>
                <a:latin typeface="Open Sans"/>
              </a:rPr>
              <a:t> C &amp;C++.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26702" y="4192778"/>
            <a:ext cx="13814076" cy="950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903"/>
              </a:lnSpc>
              <a:buFont typeface="Arial"/>
              <a:buChar char="•"/>
            </a:pPr>
            <a:r>
              <a:rPr lang="en-US" sz="5199">
                <a:solidFill>
                  <a:srgbClr val="164990"/>
                </a:solidFill>
                <a:latin typeface="Open Sans"/>
              </a:rPr>
              <a:t>Large community support world wide.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12220" y="5191125"/>
            <a:ext cx="17463560" cy="950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903"/>
              </a:lnSpc>
              <a:buFont typeface="Arial"/>
              <a:buChar char="•"/>
            </a:pPr>
            <a:r>
              <a:rPr lang="en-US" sz="5199">
                <a:solidFill>
                  <a:srgbClr val="164990"/>
                </a:solidFill>
                <a:latin typeface="Open Sans"/>
              </a:rPr>
              <a:t>Wide range of Libraries &amp; Frame Works(springboot)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6702" y="6189472"/>
            <a:ext cx="14885334" cy="950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903"/>
              </a:lnSpc>
              <a:buFont typeface="Arial"/>
              <a:buChar char="•"/>
            </a:pPr>
            <a:r>
              <a:rPr lang="en-US" sz="5199">
                <a:solidFill>
                  <a:srgbClr val="164990"/>
                </a:solidFill>
                <a:latin typeface="Open Sans"/>
              </a:rPr>
              <a:t>It is a very backwards compatible  language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16627" t="16513" r="17551" b="26789"/>
          <a:stretch>
            <a:fillRect/>
          </a:stretch>
        </p:blipFill>
        <p:spPr>
          <a:xfrm flipH="false" flipV="false" rot="0">
            <a:off x="484277" y="8945023"/>
            <a:ext cx="1088846" cy="93792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90365" y="292595"/>
            <a:ext cx="2177103" cy="181243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9972" t="0" r="5259" b="0"/>
          <a:stretch>
            <a:fillRect/>
          </a:stretch>
        </p:blipFill>
        <p:spPr>
          <a:xfrm flipH="false" flipV="false" rot="0">
            <a:off x="13054202" y="2279981"/>
            <a:ext cx="5233798" cy="532350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09026" y="351090"/>
            <a:ext cx="9794796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164990"/>
                </a:solidFill>
                <a:latin typeface="Open Sans Extra Bold"/>
              </a:rPr>
              <a:t>Features of Java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9026" y="3026410"/>
            <a:ext cx="949625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164990"/>
                </a:solidFill>
                <a:latin typeface="Open Sans"/>
              </a:rPr>
              <a:t>Platform independent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09026" y="4054641"/>
            <a:ext cx="820713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164990"/>
                </a:solidFill>
                <a:latin typeface="Open Sans"/>
              </a:rPr>
              <a:t>Object-orientated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9026" y="5084611"/>
            <a:ext cx="1018133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164990"/>
                </a:solidFill>
                <a:latin typeface="Open Sans"/>
              </a:rPr>
              <a:t>Strongly-typed  language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09026" y="6355443"/>
            <a:ext cx="1256433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164990"/>
                </a:solidFill>
                <a:latin typeface="Open Sans"/>
              </a:rPr>
              <a:t>Automatic memory management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9026" y="7508240"/>
            <a:ext cx="682323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164990"/>
                </a:solidFill>
                <a:latin typeface="Open Sans"/>
              </a:rPr>
              <a:t>MultiThreaded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rcRect l="16627" t="16513" r="17551" b="26789"/>
          <a:stretch>
            <a:fillRect/>
          </a:stretch>
        </p:blipFill>
        <p:spPr>
          <a:xfrm flipH="false" flipV="false" rot="0">
            <a:off x="484277" y="8945023"/>
            <a:ext cx="1088846" cy="93792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910142" y="-10540"/>
            <a:ext cx="1112038" cy="174837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81015" y="1737831"/>
            <a:ext cx="3192691" cy="377630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387292" y="2120065"/>
            <a:ext cx="3776301" cy="377630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2434699" y="2120065"/>
            <a:ext cx="4587481" cy="366998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967591" y="5786439"/>
            <a:ext cx="3471861" cy="347186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1714678" y="6475043"/>
            <a:ext cx="5307502" cy="353612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2"/>
          <a:srcRect l="0" t="0" r="17890" b="0"/>
          <a:stretch>
            <a:fillRect/>
          </a:stretch>
        </p:blipFill>
        <p:spPr>
          <a:xfrm flipH="false" flipV="false" rot="0">
            <a:off x="6214920" y="6661019"/>
            <a:ext cx="4121044" cy="3350147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-257823" y="15920"/>
            <a:ext cx="16420115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164990"/>
                </a:solidFill>
                <a:latin typeface="Open Sans Extra Bold"/>
              </a:rPr>
              <a:t>Where are we using Java ?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13"/>
          <a:srcRect l="16627" t="16513" r="17551" b="26789"/>
          <a:stretch>
            <a:fillRect/>
          </a:stretch>
        </p:blipFill>
        <p:spPr>
          <a:xfrm flipH="false" flipV="false" rot="0">
            <a:off x="484277" y="8945023"/>
            <a:ext cx="1088846" cy="93792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320253"/>
            <a:ext cx="7513057" cy="285496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721559" y="507874"/>
            <a:ext cx="2031879" cy="212762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10811" y="507874"/>
            <a:ext cx="5041365" cy="266734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109401" y="507874"/>
            <a:ext cx="1918692" cy="301508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4691490" y="5983768"/>
            <a:ext cx="2835824" cy="2126868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0" y="4078386"/>
            <a:ext cx="1802809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164990"/>
                </a:solidFill>
                <a:latin typeface="Open Sans"/>
              </a:rPr>
              <a:t>Java is an OOP language developed by James Gosling in the early 1990s.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5059461"/>
            <a:ext cx="1499634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164990"/>
                </a:solidFill>
                <a:latin typeface="Open Sans"/>
              </a:rPr>
              <a:t>Java beta version release in 1995 and 1996 JDK-1.0 released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6043711"/>
            <a:ext cx="8211422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164990"/>
                </a:solidFill>
                <a:latin typeface="Open Sans"/>
              </a:rPr>
              <a:t>Java 8 launched in March 2014</a:t>
            </a:r>
          </a:p>
          <a:p>
            <a:pPr algn="ctr">
              <a:lnSpc>
                <a:spcPts val="559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8034436"/>
            <a:ext cx="15615120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164990"/>
                </a:solidFill>
                <a:latin typeface="Open Sans"/>
              </a:rPr>
              <a:t>Currently java owned by Oracle which has acquired Sun Sys..</a:t>
            </a:r>
          </a:p>
          <a:p>
            <a:pPr algn="ctr">
              <a:lnSpc>
                <a:spcPts val="559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7050186"/>
            <a:ext cx="1019237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164990"/>
                </a:solidFill>
                <a:latin typeface="Open Sans"/>
              </a:rPr>
              <a:t>Current Java version is 18 March 2022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rcRect l="16627" t="16513" r="17551" b="26789"/>
          <a:stretch>
            <a:fillRect/>
          </a:stretch>
        </p:blipFill>
        <p:spPr>
          <a:xfrm flipH="false" flipV="false" rot="0">
            <a:off x="484277" y="8945023"/>
            <a:ext cx="1088846" cy="93792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96692" y="5143500"/>
            <a:ext cx="7315200" cy="267337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53433" y="2764093"/>
            <a:ext cx="2679764" cy="4114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0" y="608912"/>
            <a:ext cx="13748325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164990"/>
                </a:solidFill>
                <a:latin typeface="Open Sans Extra Bold"/>
              </a:rPr>
              <a:t>How to Install Java ?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16627" t="16513" r="17551" b="26789"/>
          <a:stretch>
            <a:fillRect/>
          </a:stretch>
        </p:blipFill>
        <p:spPr>
          <a:xfrm flipH="false" flipV="false" rot="0">
            <a:off x="484277" y="8945023"/>
            <a:ext cx="1088846" cy="93792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8222" t="0" r="10157" b="0"/>
          <a:stretch>
            <a:fillRect/>
          </a:stretch>
        </p:blipFill>
        <p:spPr>
          <a:xfrm flipH="false" flipV="false" rot="0">
            <a:off x="0" y="0"/>
            <a:ext cx="14718427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701195" y="275834"/>
            <a:ext cx="3586805" cy="335855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888878" y="5143500"/>
            <a:ext cx="3399122" cy="154505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6882625" y="7361116"/>
            <a:ext cx="2261375" cy="256974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/>
          <a:srcRect l="16627" t="16513" r="17551" b="26789"/>
          <a:stretch>
            <a:fillRect/>
          </a:stretch>
        </p:blipFill>
        <p:spPr>
          <a:xfrm flipH="false" flipV="false" rot="0">
            <a:off x="484277" y="8945023"/>
            <a:ext cx="1088846" cy="93792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3086100"/>
            <a:ext cx="5018049" cy="411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80625" y="3086100"/>
            <a:ext cx="5033394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41303" y="1337729"/>
            <a:ext cx="1112038" cy="174837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389160" y="3672352"/>
            <a:ext cx="4949054" cy="2548763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00262" y="490004"/>
            <a:ext cx="10126266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1B598E"/>
                </a:solidFill>
                <a:latin typeface="Open Sans Extra Bold"/>
              </a:rPr>
              <a:t>My First Program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10"/>
          <a:srcRect l="16627" t="16513" r="17551" b="26789"/>
          <a:stretch>
            <a:fillRect/>
          </a:stretch>
        </p:blipFill>
        <p:spPr>
          <a:xfrm flipH="false" flipV="false" rot="0">
            <a:off x="484277" y="8945023"/>
            <a:ext cx="1088846" cy="9379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505" t="0" r="0" b="0"/>
          <a:stretch>
            <a:fillRect/>
          </a:stretch>
        </p:blipFill>
        <p:spPr>
          <a:xfrm flipH="false" flipV="false" rot="0">
            <a:off x="12747350" y="1366838"/>
            <a:ext cx="5076570" cy="8229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848" t="0" r="36021" b="30075"/>
          <a:stretch>
            <a:fillRect/>
          </a:stretch>
        </p:blipFill>
        <p:spPr>
          <a:xfrm flipH="false" flipV="false" rot="0">
            <a:off x="1445005" y="2527039"/>
            <a:ext cx="9789038" cy="590919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4694" y="952500"/>
            <a:ext cx="12369661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164990"/>
                </a:solidFill>
                <a:latin typeface="Open Sans Light"/>
              </a:rPr>
              <a:t>Humans use Native Language to communicate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16627" t="16513" r="17551" b="26789"/>
          <a:stretch>
            <a:fillRect/>
          </a:stretch>
        </p:blipFill>
        <p:spPr>
          <a:xfrm flipH="false" flipV="false" rot="0">
            <a:off x="484277" y="8945023"/>
            <a:ext cx="1088846" cy="93792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228363" y="2996577"/>
            <a:ext cx="7240113" cy="549343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853457" y="3685895"/>
            <a:ext cx="3852482" cy="41148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7040505" y="3685895"/>
            <a:ext cx="4684600" cy="3086100"/>
            <a:chOff x="0" y="0"/>
            <a:chExt cx="1233804" cy="8128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233804" cy="812800"/>
            </a:xfrm>
            <a:custGeom>
              <a:avLst/>
              <a:gdLst/>
              <a:ahLst/>
              <a:cxnLst/>
              <a:rect r="r" b="b" t="t" l="l"/>
              <a:pathLst>
                <a:path h="812800" w="1233804">
                  <a:moveTo>
                    <a:pt x="1233804" y="406400"/>
                  </a:moveTo>
                  <a:lnTo>
                    <a:pt x="827404" y="0"/>
                  </a:lnTo>
                  <a:lnTo>
                    <a:pt x="827404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827404" y="609600"/>
                  </a:lnTo>
                  <a:lnTo>
                    <a:pt x="827404" y="812800"/>
                  </a:lnTo>
                  <a:lnTo>
                    <a:pt x="1233804" y="406400"/>
                  </a:lnTo>
                  <a:close/>
                </a:path>
              </a:pathLst>
            </a:custGeom>
            <a:solidFill>
              <a:srgbClr val="35703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4694" y="952500"/>
            <a:ext cx="12756395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71548" indent="-485774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164990"/>
                </a:solidFill>
                <a:latin typeface="Open Sans Light"/>
              </a:rPr>
              <a:t>Computers can't understand native languages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4694" y="1936438"/>
            <a:ext cx="9228111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71548" indent="-485774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164990"/>
                </a:solidFill>
                <a:latin typeface="Open Sans Light"/>
              </a:rPr>
              <a:t>They understand only 0s and 1s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16627" t="16513" r="17551" b="26789"/>
          <a:stretch>
            <a:fillRect/>
          </a:stretch>
        </p:blipFill>
        <p:spPr>
          <a:xfrm flipH="false" flipV="false" rot="0">
            <a:off x="484277" y="8945023"/>
            <a:ext cx="1088846" cy="93792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7457" t="2954" r="7659" b="2954"/>
          <a:stretch>
            <a:fillRect/>
          </a:stretch>
        </p:blipFill>
        <p:spPr>
          <a:xfrm flipH="false" flipV="false" rot="0">
            <a:off x="6989858" y="154694"/>
            <a:ext cx="11143448" cy="8229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12277" t="3140" r="10310" b="3140"/>
          <a:stretch>
            <a:fillRect/>
          </a:stretch>
        </p:blipFill>
        <p:spPr>
          <a:xfrm flipH="false" flipV="false" rot="0">
            <a:off x="0" y="0"/>
            <a:ext cx="6989858" cy="8229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16627" t="16513" r="17551" b="26789"/>
          <a:stretch>
            <a:fillRect/>
          </a:stretch>
        </p:blipFill>
        <p:spPr>
          <a:xfrm flipH="false" flipV="false" rot="0">
            <a:off x="484277" y="8945023"/>
            <a:ext cx="1088846" cy="9379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030355" y="4197664"/>
            <a:ext cx="5507042" cy="550704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0" y="0"/>
            <a:ext cx="5809691" cy="464775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027827" y="1016284"/>
            <a:ext cx="7315200" cy="261518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79077" y="5912664"/>
            <a:ext cx="7275240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943100" indent="-971550" lvl="1">
              <a:lnSpc>
                <a:spcPts val="12599"/>
              </a:lnSpc>
              <a:buFont typeface="Arial"/>
              <a:buChar char="•"/>
            </a:pPr>
            <a:r>
              <a:rPr lang="en-US" sz="9000">
                <a:solidFill>
                  <a:srgbClr val="164990"/>
                </a:solidFill>
                <a:latin typeface="Open Sans Extra Bold"/>
              </a:rPr>
              <a:t>Compiler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79040" y="7284264"/>
            <a:ext cx="8464960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943100" indent="-971550" lvl="1">
              <a:lnSpc>
                <a:spcPts val="12599"/>
              </a:lnSpc>
              <a:buFont typeface="Arial"/>
              <a:buChar char="•"/>
            </a:pPr>
            <a:r>
              <a:rPr lang="en-US" sz="9000">
                <a:solidFill>
                  <a:srgbClr val="164990"/>
                </a:solidFill>
                <a:latin typeface="Open Sans Extra Bold"/>
              </a:rPr>
              <a:t>Intrepetor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16627" t="16513" r="17551" b="26789"/>
          <a:stretch>
            <a:fillRect/>
          </a:stretch>
        </p:blipFill>
        <p:spPr>
          <a:xfrm flipH="false" flipV="false" rot="0">
            <a:off x="484277" y="8945023"/>
            <a:ext cx="1088846" cy="93792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64120" y="677948"/>
            <a:ext cx="11878404" cy="305275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99250" y="4729162"/>
            <a:ext cx="13993943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71548" indent="-485774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164990"/>
                </a:solidFill>
                <a:latin typeface="Open Sans Light"/>
              </a:rPr>
              <a:t>The compiler scans the whole program in one go.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99250" y="6041764"/>
            <a:ext cx="16572169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71548" indent="-485774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164990"/>
                </a:solidFill>
                <a:latin typeface="Open Sans Light Medium"/>
              </a:rPr>
              <a:t>Interpreter translates the program one statement at a time.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16627" t="16513" r="17551" b="26789"/>
          <a:stretch>
            <a:fillRect/>
          </a:stretch>
        </p:blipFill>
        <p:spPr>
          <a:xfrm flipH="false" flipV="false" rot="0">
            <a:off x="484277" y="8945023"/>
            <a:ext cx="1088846" cy="9379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466651" y="1811023"/>
            <a:ext cx="2420948" cy="380626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928046" y="2853259"/>
            <a:ext cx="5845604" cy="172179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848766" y="6702883"/>
            <a:ext cx="3536156" cy="318254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7139622"/>
            <a:ext cx="5097984" cy="192796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6914" y="2680879"/>
            <a:ext cx="2770974" cy="313587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650760" y="6432507"/>
            <a:ext cx="2966004" cy="2825793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14350" y="733884"/>
            <a:ext cx="17259300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164990"/>
                </a:solidFill>
                <a:latin typeface="Open Sans Extra Bold"/>
              </a:rPr>
              <a:t>What are the Top Programming languages ?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14"/>
          <a:srcRect l="16627" t="16513" r="17551" b="26789"/>
          <a:stretch>
            <a:fillRect/>
          </a:stretch>
        </p:blipFill>
        <p:spPr>
          <a:xfrm flipH="false" flipV="false" rot="0">
            <a:off x="484277" y="8945023"/>
            <a:ext cx="1088846" cy="93792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5102" y="2879842"/>
            <a:ext cx="5560541" cy="411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867968" y="2441544"/>
            <a:ext cx="5420032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354293" y="2441544"/>
            <a:ext cx="5888801" cy="411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/>
          <a:srcRect l="16627" t="16513" r="17551" b="26789"/>
          <a:stretch>
            <a:fillRect/>
          </a:stretch>
        </p:blipFill>
        <p:spPr>
          <a:xfrm flipH="false" flipV="false" rot="0">
            <a:off x="484277" y="8945023"/>
            <a:ext cx="1088846" cy="93792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58488" y="2941925"/>
            <a:ext cx="5845604" cy="172179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611714" y="2101471"/>
            <a:ext cx="3042029" cy="304202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325166" y="2941925"/>
            <a:ext cx="4665473" cy="127717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495077" y="5946462"/>
            <a:ext cx="3158666" cy="331183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039268" y="6703841"/>
            <a:ext cx="4665473" cy="127717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318370" y="5946462"/>
            <a:ext cx="2888055" cy="325498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181423" y="462004"/>
            <a:ext cx="1291278" cy="1989267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13595502" y="7981014"/>
            <a:ext cx="1074451" cy="1069079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634127" y="608912"/>
            <a:ext cx="9144595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164990"/>
                </a:solidFill>
                <a:latin typeface="Open Sans Extra Bold"/>
              </a:rPr>
              <a:t>Is it because of 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14"/>
          <a:srcRect l="16627" t="16513" r="17551" b="26789"/>
          <a:stretch>
            <a:fillRect/>
          </a:stretch>
        </p:blipFill>
        <p:spPr>
          <a:xfrm flipH="false" flipV="false" rot="0">
            <a:off x="484277" y="8945023"/>
            <a:ext cx="1088846" cy="93792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DAFKb8_tDxI</dc:identifier>
  <dcterms:modified xsi:type="dcterms:W3CDTF">2011-08-01T06:04:30Z</dcterms:modified>
  <cp:revision>1</cp:revision>
  <dc:title>Introduction to Java</dc:title>
</cp:coreProperties>
</file>